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4630400" cy="8229600"/>
  <p:notesSz cx="8229600" cy="14630400"/>
  <p:embeddedFontLst>
    <p:embeddedFont>
      <p:font typeface="Gelasio" panose="020B0604020202020204" charset="0"/>
      <p:regular r:id="rId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4" d="100"/>
          <a:sy n="84" d="100"/>
        </p:scale>
        <p:origin x="95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3266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44410"/>
            <a:ext cx="14630400" cy="8229600"/>
          </a:xfrm>
          <a:prstGeom prst="rect">
            <a:avLst/>
          </a:prstGeom>
          <a:solidFill>
            <a:srgbClr val="464342">
              <a:alpha val="80000"/>
            </a:srgbClr>
          </a:solidFill>
          <a:ln/>
        </p:spPr>
      </p:sp>
      <p:sp>
        <p:nvSpPr>
          <p:cNvPr id="4" name="Text 1"/>
          <p:cNvSpPr/>
          <p:nvPr/>
        </p:nvSpPr>
        <p:spPr>
          <a:xfrm>
            <a:off x="793790" y="3099792"/>
            <a:ext cx="7381042"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Gelasio" pitchFamily="34" charset="0"/>
                <a:ea typeface="Gelasio" pitchFamily="34" charset="-122"/>
                <a:cs typeface="Gelasio" pitchFamily="34" charset="-120"/>
              </a:rPr>
              <a:t>Medical Management System</a:t>
            </a:r>
            <a:endParaRPr lang="en-US" sz="4450" dirty="0"/>
          </a:p>
        </p:txBody>
      </p:sp>
      <p:sp>
        <p:nvSpPr>
          <p:cNvPr id="5" name="Text 2"/>
          <p:cNvSpPr/>
          <p:nvPr/>
        </p:nvSpPr>
        <p:spPr>
          <a:xfrm>
            <a:off x="793790" y="4148733"/>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FFFFFF"/>
                </a:solidFill>
                <a:latin typeface="Gelasio" pitchFamily="34" charset="0"/>
                <a:ea typeface="Gelasio" pitchFamily="34" charset="-122"/>
                <a:cs typeface="Gelasio" pitchFamily="34" charset="-120"/>
              </a:rPr>
              <a:t>C++ &amp; SQLite-Based Database Management System.</a:t>
            </a:r>
            <a:endParaRPr lang="en-US" sz="1750" dirty="0"/>
          </a:p>
        </p:txBody>
      </p:sp>
      <p:sp>
        <p:nvSpPr>
          <p:cNvPr id="6" name="Text 3"/>
          <p:cNvSpPr/>
          <p:nvPr/>
        </p:nvSpPr>
        <p:spPr>
          <a:xfrm>
            <a:off x="793790" y="4766786"/>
            <a:ext cx="13042821" cy="362903"/>
          </a:xfrm>
          <a:prstGeom prst="rect">
            <a:avLst/>
          </a:prstGeom>
          <a:noFill/>
          <a:ln/>
        </p:spPr>
        <p:txBody>
          <a:bodyPr wrap="none" lIns="0" tIns="0" rIns="0" bIns="0" rtlCol="0" anchor="t"/>
          <a:lstStyle/>
          <a:p>
            <a:pPr marL="0" indent="0" algn="l">
              <a:lnSpc>
                <a:spcPts val="2850"/>
              </a:lnSpc>
              <a:buNone/>
            </a:pPr>
            <a:endParaRPr lang="en-US" sz="1750" dirty="0">
              <a:solidFill>
                <a:srgbClr val="FFFFFF"/>
              </a:solidFill>
              <a:latin typeface="Gelasio" pitchFamily="34" charset="0"/>
              <a:ea typeface="Gelasio" pitchFamily="34" charset="-122"/>
              <a:cs typeface="Gelasio" pitchFamily="34" charset="-120"/>
            </a:endParaRPr>
          </a:p>
          <a:p>
            <a:pPr marL="0" indent="0" algn="l">
              <a:lnSpc>
                <a:spcPts val="2850"/>
              </a:lnSpc>
              <a:buNone/>
            </a:pPr>
            <a:r>
              <a:rPr lang="en-US" sz="1750" dirty="0">
                <a:solidFill>
                  <a:srgbClr val="FFFFFF"/>
                </a:solidFill>
                <a:latin typeface="Gelasio" pitchFamily="34" charset="0"/>
                <a:ea typeface="Gelasio" pitchFamily="34" charset="-122"/>
                <a:cs typeface="Gelasio" pitchFamily="34" charset="-120"/>
              </a:rPr>
              <a:t> </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464342">
              <a:alpha val="80000"/>
            </a:srgbClr>
          </a:solidFill>
          <a:ln/>
        </p:spPr>
        <p:txBody>
          <a:bodyPr/>
          <a:lstStyle/>
          <a:p>
            <a:endParaRPr lang="en-US"/>
          </a:p>
        </p:txBody>
      </p:sp>
      <p:sp>
        <p:nvSpPr>
          <p:cNvPr id="4" name="Text 1"/>
          <p:cNvSpPr/>
          <p:nvPr/>
        </p:nvSpPr>
        <p:spPr>
          <a:xfrm>
            <a:off x="1193840" y="694551"/>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Gelasio" pitchFamily="34" charset="0"/>
                <a:ea typeface="Gelasio" pitchFamily="34" charset="-122"/>
                <a:cs typeface="Gelasio" pitchFamily="34" charset="-120"/>
              </a:rPr>
              <a:t> Introduction</a:t>
            </a:r>
            <a:endParaRPr lang="en-US" sz="4450" dirty="0"/>
          </a:p>
        </p:txBody>
      </p:sp>
      <p:sp>
        <p:nvSpPr>
          <p:cNvPr id="5" name="Text 2"/>
          <p:cNvSpPr/>
          <p:nvPr/>
        </p:nvSpPr>
        <p:spPr>
          <a:xfrm>
            <a:off x="793790" y="2824758"/>
            <a:ext cx="13042821" cy="3629025"/>
          </a:xfrm>
          <a:prstGeom prst="rect">
            <a:avLst/>
          </a:prstGeom>
          <a:noFill/>
          <a:ln/>
        </p:spPr>
        <p:txBody>
          <a:bodyPr wrap="square" lIns="0" tIns="0" rIns="0" bIns="0" rtlCol="0" anchor="t"/>
          <a:lstStyle/>
          <a:p>
            <a:pPr marL="0" indent="0" algn="l">
              <a:lnSpc>
                <a:spcPts val="2850"/>
              </a:lnSpc>
              <a:buNone/>
            </a:pPr>
            <a:endParaRPr lang="en-US" sz="1750" dirty="0"/>
          </a:p>
        </p:txBody>
      </p:sp>
      <p:sp>
        <p:nvSpPr>
          <p:cNvPr id="9" name="TextBox 8">
            <a:extLst>
              <a:ext uri="{FF2B5EF4-FFF2-40B4-BE49-F238E27FC236}">
                <a16:creationId xmlns:a16="http://schemas.microsoft.com/office/drawing/2014/main" id="{3D40983C-8947-2EC2-FD75-02C64591E714}"/>
              </a:ext>
            </a:extLst>
          </p:cNvPr>
          <p:cNvSpPr txBox="1"/>
          <p:nvPr/>
        </p:nvSpPr>
        <p:spPr>
          <a:xfrm>
            <a:off x="647700" y="1910358"/>
            <a:ext cx="13042820" cy="3847207"/>
          </a:xfrm>
          <a:prstGeom prst="rect">
            <a:avLst/>
          </a:prstGeom>
          <a:noFill/>
        </p:spPr>
        <p:txBody>
          <a:bodyPr wrap="square" rtlCol="0">
            <a:spAutoFit/>
          </a:bodyPr>
          <a:lstStyle/>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Centralized Patient Records:</a:t>
            </a:r>
            <a:r>
              <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 Securely stores medical history, appointments, and test results in one place for fast access and better care coordination.</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Accurate &amp; Reliable Data:</a:t>
            </a:r>
            <a:r>
              <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 Maintains data integrity with robust validation and error handling, supporting informed clinical decisions.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endParaRP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Strong Security &amp; Compliance:</a:t>
            </a:r>
            <a:r>
              <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 Safeguards data with encryption, access controls, and HIPAA compliance to prevent unauthorized access and breaches. </a:t>
            </a: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9528"/>
            <a:ext cx="14630400" cy="8229600"/>
          </a:xfrm>
          <a:prstGeom prst="rect">
            <a:avLst/>
          </a:prstGeom>
          <a:solidFill>
            <a:srgbClr val="464342">
              <a:alpha val="80000"/>
            </a:srgbClr>
          </a:solidFill>
          <a:ln/>
        </p:spPr>
      </p:sp>
      <p:sp>
        <p:nvSpPr>
          <p:cNvPr id="4" name="Text 1"/>
          <p:cNvSpPr/>
          <p:nvPr/>
        </p:nvSpPr>
        <p:spPr>
          <a:xfrm>
            <a:off x="793790" y="147542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Gelasio" pitchFamily="34" charset="0"/>
                <a:ea typeface="Gelasio" pitchFamily="34" charset="-122"/>
                <a:cs typeface="Gelasio" pitchFamily="34" charset="-120"/>
              </a:rPr>
              <a:t>Key Features</a:t>
            </a:r>
            <a:endParaRPr lang="en-US" sz="4450" dirty="0"/>
          </a:p>
        </p:txBody>
      </p:sp>
      <p:sp>
        <p:nvSpPr>
          <p:cNvPr id="5" name="Text 2"/>
          <p:cNvSpPr/>
          <p:nvPr/>
        </p:nvSpPr>
        <p:spPr>
          <a:xfrm>
            <a:off x="793790" y="2524363"/>
            <a:ext cx="13042821" cy="725805"/>
          </a:xfrm>
          <a:prstGeom prst="rect">
            <a:avLst/>
          </a:prstGeom>
          <a:noFill/>
          <a:ln/>
        </p:spPr>
        <p:txBody>
          <a:bodyPr wrap="square" lIns="0" tIns="0" rIns="0" bIns="0" rtlCol="0" anchor="t"/>
          <a:lstStyle/>
          <a:p>
            <a:pPr marL="342900" indent="-342900" algn="l">
              <a:lnSpc>
                <a:spcPts val="2850"/>
              </a:lnSpc>
              <a:buSzPct val="100000"/>
              <a:buChar char="•"/>
            </a:pPr>
            <a:endParaRPr lang="en-US" sz="1750" dirty="0"/>
          </a:p>
        </p:txBody>
      </p:sp>
      <p:sp>
        <p:nvSpPr>
          <p:cNvPr id="6" name="Text 3"/>
          <p:cNvSpPr/>
          <p:nvPr/>
        </p:nvSpPr>
        <p:spPr>
          <a:xfrm>
            <a:off x="793790" y="3329464"/>
            <a:ext cx="13042821" cy="1088708"/>
          </a:xfrm>
          <a:prstGeom prst="rect">
            <a:avLst/>
          </a:prstGeom>
          <a:noFill/>
          <a:ln/>
        </p:spPr>
        <p:txBody>
          <a:bodyPr wrap="square" lIns="0" tIns="0" rIns="0" bIns="0" rtlCol="0" anchor="t"/>
          <a:lstStyle/>
          <a:p>
            <a:pPr marL="342900" indent="-342900" algn="l">
              <a:lnSpc>
                <a:spcPts val="2850"/>
              </a:lnSpc>
              <a:buSzPct val="100000"/>
              <a:buChar char="•"/>
            </a:pPr>
            <a:endParaRPr lang="en-US" sz="1750" dirty="0"/>
          </a:p>
        </p:txBody>
      </p:sp>
      <p:sp>
        <p:nvSpPr>
          <p:cNvPr id="7" name="Text 4"/>
          <p:cNvSpPr/>
          <p:nvPr/>
        </p:nvSpPr>
        <p:spPr>
          <a:xfrm>
            <a:off x="793790" y="4497467"/>
            <a:ext cx="13042821" cy="1088708"/>
          </a:xfrm>
          <a:prstGeom prst="rect">
            <a:avLst/>
          </a:prstGeom>
          <a:noFill/>
          <a:ln/>
        </p:spPr>
        <p:txBody>
          <a:bodyPr wrap="square" lIns="0" tIns="0" rIns="0" bIns="0" rtlCol="0" anchor="t"/>
          <a:lstStyle/>
          <a:p>
            <a:pPr marL="342900" indent="-342900" algn="l">
              <a:lnSpc>
                <a:spcPts val="2850"/>
              </a:lnSpc>
              <a:buSzPct val="100000"/>
              <a:buChar char="•"/>
            </a:pPr>
            <a:endParaRPr lang="en-US" sz="1750" dirty="0"/>
          </a:p>
        </p:txBody>
      </p:sp>
      <p:sp>
        <p:nvSpPr>
          <p:cNvPr id="8" name="Text 5"/>
          <p:cNvSpPr/>
          <p:nvPr/>
        </p:nvSpPr>
        <p:spPr>
          <a:xfrm>
            <a:off x="793790" y="5665470"/>
            <a:ext cx="13042821" cy="1088708"/>
          </a:xfrm>
          <a:prstGeom prst="rect">
            <a:avLst/>
          </a:prstGeom>
          <a:noFill/>
          <a:ln/>
        </p:spPr>
        <p:txBody>
          <a:bodyPr wrap="square" lIns="0" tIns="0" rIns="0" bIns="0" rtlCol="0" anchor="t"/>
          <a:lstStyle/>
          <a:p>
            <a:pPr marL="342900" indent="-342900" algn="l">
              <a:lnSpc>
                <a:spcPts val="2850"/>
              </a:lnSpc>
              <a:buSzPct val="100000"/>
              <a:buChar char="•"/>
            </a:pPr>
            <a:endParaRPr lang="en-US" sz="1750" dirty="0"/>
          </a:p>
        </p:txBody>
      </p:sp>
      <p:sp>
        <p:nvSpPr>
          <p:cNvPr id="13" name="TextBox 12">
            <a:extLst>
              <a:ext uri="{FF2B5EF4-FFF2-40B4-BE49-F238E27FC236}">
                <a16:creationId xmlns:a16="http://schemas.microsoft.com/office/drawing/2014/main" id="{4450612B-9D7E-BED5-533E-0549C8658137}"/>
              </a:ext>
            </a:extLst>
          </p:cNvPr>
          <p:cNvSpPr txBox="1"/>
          <p:nvPr/>
        </p:nvSpPr>
        <p:spPr>
          <a:xfrm>
            <a:off x="1263015" y="2625775"/>
            <a:ext cx="12104370" cy="4832092"/>
          </a:xfrm>
          <a:prstGeom prst="rect">
            <a:avLst/>
          </a:prstGeom>
          <a:noFill/>
        </p:spPr>
        <p:txBody>
          <a:bodyPr wrap="square" rtlCol="0">
            <a:spAutoFit/>
          </a:bodyPr>
          <a:lstStyle/>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Efficient Data Storage:</a:t>
            </a:r>
            <a:r>
              <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 SQLite provides fast, serverless storage for quick access to patient records, enabling timely clinical decisions. </a:t>
            </a: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Comprehensive Patient Profiles:</a:t>
            </a:r>
            <a:r>
              <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 Stores medical history, contact, insurance, and emergency details for personalized, informed care. </a:t>
            </a: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Doctor Management:</a:t>
            </a:r>
            <a:r>
              <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 Tracks doctor specializations, schedules, and credentials to streamline scheduling and collaboration. </a:t>
            </a: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Data Persistence &amp; Backup:</a:t>
            </a:r>
            <a:r>
              <a:rPr kumimoji="0" lang="en-US" altLang="en-US" sz="28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 Ensures continuous access with reliable storage, backups, and redundancy to prevent data loss.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02870" y="0"/>
            <a:ext cx="14630400" cy="8229600"/>
          </a:xfrm>
          <a:prstGeom prst="rect">
            <a:avLst/>
          </a:prstGeom>
          <a:solidFill>
            <a:srgbClr val="464342">
              <a:alpha val="80000"/>
            </a:srgbClr>
          </a:solidFill>
          <a:ln/>
        </p:spPr>
      </p:sp>
      <p:sp>
        <p:nvSpPr>
          <p:cNvPr id="4" name="Text 1"/>
          <p:cNvSpPr/>
          <p:nvPr/>
        </p:nvSpPr>
        <p:spPr>
          <a:xfrm>
            <a:off x="754023" y="71080"/>
            <a:ext cx="4831556" cy="603885"/>
          </a:xfrm>
          <a:prstGeom prst="rect">
            <a:avLst/>
          </a:prstGeom>
          <a:noFill/>
          <a:ln/>
        </p:spPr>
        <p:txBody>
          <a:bodyPr wrap="none" lIns="0" tIns="0" rIns="0" bIns="0" rtlCol="0" anchor="t"/>
          <a:lstStyle/>
          <a:p>
            <a:pPr marL="0" indent="0" algn="l">
              <a:lnSpc>
                <a:spcPts val="4750"/>
              </a:lnSpc>
              <a:buNone/>
            </a:pPr>
            <a:r>
              <a:rPr lang="en-US" sz="3800" u="sng" dirty="0">
                <a:solidFill>
                  <a:srgbClr val="FFFFFF"/>
                </a:solidFill>
                <a:latin typeface="Gelasio" pitchFamily="34" charset="0"/>
                <a:ea typeface="Gelasio" pitchFamily="34" charset="-122"/>
                <a:cs typeface="Gelasio" pitchFamily="34" charset="-120"/>
              </a:rPr>
              <a:t>System Workflow</a:t>
            </a:r>
            <a:endParaRPr lang="en-US" sz="3800" u="sng" dirty="0"/>
          </a:p>
        </p:txBody>
      </p:sp>
      <p:sp>
        <p:nvSpPr>
          <p:cNvPr id="5" name="Text 2"/>
          <p:cNvSpPr/>
          <p:nvPr/>
        </p:nvSpPr>
        <p:spPr>
          <a:xfrm>
            <a:off x="754023" y="1406723"/>
            <a:ext cx="13122354" cy="223957"/>
          </a:xfrm>
          <a:prstGeom prst="rect">
            <a:avLst/>
          </a:prstGeom>
          <a:noFill/>
          <a:ln/>
        </p:spPr>
        <p:txBody>
          <a:bodyPr wrap="none" lIns="0" tIns="0" rIns="0" bIns="0" rtlCol="0" anchor="t"/>
          <a:lstStyle/>
          <a:p>
            <a:pPr marL="0" indent="0" algn="l">
              <a:lnSpc>
                <a:spcPts val="1750"/>
              </a:lnSpc>
              <a:buNone/>
            </a:pPr>
            <a:endParaRPr lang="en-US" sz="1100" dirty="0"/>
          </a:p>
        </p:txBody>
      </p:sp>
      <p:sp>
        <p:nvSpPr>
          <p:cNvPr id="7" name="Text 3"/>
          <p:cNvSpPr/>
          <p:nvPr/>
        </p:nvSpPr>
        <p:spPr>
          <a:xfrm>
            <a:off x="1664256" y="1928217"/>
            <a:ext cx="2800826" cy="350044"/>
          </a:xfrm>
          <a:prstGeom prst="rect">
            <a:avLst/>
          </a:prstGeom>
          <a:noFill/>
          <a:ln/>
        </p:spPr>
        <p:txBody>
          <a:bodyPr wrap="none" lIns="0" tIns="0" rIns="0" bIns="0" rtlCol="0" anchor="t"/>
          <a:lstStyle/>
          <a:p>
            <a:pPr marL="0" indent="0" algn="l">
              <a:lnSpc>
                <a:spcPts val="2750"/>
              </a:lnSpc>
              <a:buNone/>
            </a:pPr>
            <a:endParaRPr lang="en-US" sz="2200" dirty="0"/>
          </a:p>
        </p:txBody>
      </p:sp>
      <p:sp>
        <p:nvSpPr>
          <p:cNvPr id="8" name="Text 4"/>
          <p:cNvSpPr/>
          <p:nvPr/>
        </p:nvSpPr>
        <p:spPr>
          <a:xfrm>
            <a:off x="1664256" y="2362200"/>
            <a:ext cx="12212122" cy="840105"/>
          </a:xfrm>
          <a:prstGeom prst="rect">
            <a:avLst/>
          </a:prstGeom>
          <a:noFill/>
          <a:ln/>
        </p:spPr>
        <p:txBody>
          <a:bodyPr wrap="square" lIns="0" tIns="0" rIns="0" bIns="0" rtlCol="0" anchor="t"/>
          <a:lstStyle/>
          <a:p>
            <a:pPr marL="0" indent="0" algn="l">
              <a:lnSpc>
                <a:spcPts val="2200"/>
              </a:lnSpc>
              <a:buNone/>
            </a:pPr>
            <a:endParaRPr lang="en-US" sz="1350" dirty="0"/>
          </a:p>
        </p:txBody>
      </p:sp>
      <p:sp>
        <p:nvSpPr>
          <p:cNvPr id="10" name="Text 5"/>
          <p:cNvSpPr/>
          <p:nvPr/>
        </p:nvSpPr>
        <p:spPr>
          <a:xfrm>
            <a:off x="1664256" y="3482340"/>
            <a:ext cx="2800826" cy="350044"/>
          </a:xfrm>
          <a:prstGeom prst="rect">
            <a:avLst/>
          </a:prstGeom>
          <a:noFill/>
          <a:ln/>
        </p:spPr>
        <p:txBody>
          <a:bodyPr wrap="none" lIns="0" tIns="0" rIns="0" bIns="0" rtlCol="0" anchor="t"/>
          <a:lstStyle/>
          <a:p>
            <a:pPr marL="0" indent="0" algn="l">
              <a:lnSpc>
                <a:spcPts val="2750"/>
              </a:lnSpc>
              <a:buNone/>
            </a:pPr>
            <a:endParaRPr lang="en-US" sz="2200" dirty="0"/>
          </a:p>
        </p:txBody>
      </p:sp>
      <p:sp>
        <p:nvSpPr>
          <p:cNvPr id="11" name="Text 6"/>
          <p:cNvSpPr/>
          <p:nvPr/>
        </p:nvSpPr>
        <p:spPr>
          <a:xfrm>
            <a:off x="1664256" y="3916323"/>
            <a:ext cx="12212122" cy="840105"/>
          </a:xfrm>
          <a:prstGeom prst="rect">
            <a:avLst/>
          </a:prstGeom>
          <a:noFill/>
          <a:ln/>
        </p:spPr>
        <p:txBody>
          <a:bodyPr wrap="square" lIns="0" tIns="0" rIns="0" bIns="0" rtlCol="0" anchor="t"/>
          <a:lstStyle/>
          <a:p>
            <a:pPr marL="0" indent="0" algn="l">
              <a:lnSpc>
                <a:spcPts val="2200"/>
              </a:lnSpc>
              <a:buNone/>
            </a:pPr>
            <a:endParaRPr lang="en-US" sz="1350" dirty="0"/>
          </a:p>
        </p:txBody>
      </p:sp>
      <p:sp>
        <p:nvSpPr>
          <p:cNvPr id="13" name="Text 7"/>
          <p:cNvSpPr/>
          <p:nvPr/>
        </p:nvSpPr>
        <p:spPr>
          <a:xfrm>
            <a:off x="1664256" y="5036463"/>
            <a:ext cx="2800826" cy="350044"/>
          </a:xfrm>
          <a:prstGeom prst="rect">
            <a:avLst/>
          </a:prstGeom>
          <a:noFill/>
          <a:ln/>
        </p:spPr>
        <p:txBody>
          <a:bodyPr wrap="none" lIns="0" tIns="0" rIns="0" bIns="0" rtlCol="0" anchor="t"/>
          <a:lstStyle/>
          <a:p>
            <a:pPr marL="0" indent="0" algn="l">
              <a:lnSpc>
                <a:spcPts val="2750"/>
              </a:lnSpc>
              <a:buNone/>
            </a:pPr>
            <a:endParaRPr lang="en-US" sz="2200" dirty="0"/>
          </a:p>
        </p:txBody>
      </p:sp>
      <p:sp>
        <p:nvSpPr>
          <p:cNvPr id="14" name="Text 8"/>
          <p:cNvSpPr/>
          <p:nvPr/>
        </p:nvSpPr>
        <p:spPr>
          <a:xfrm>
            <a:off x="1664256" y="5470446"/>
            <a:ext cx="12212122" cy="656153"/>
          </a:xfrm>
          <a:prstGeom prst="rect">
            <a:avLst/>
          </a:prstGeom>
          <a:noFill/>
          <a:ln/>
        </p:spPr>
        <p:txBody>
          <a:bodyPr wrap="square" lIns="0" tIns="0" rIns="0" bIns="0" rtlCol="0" anchor="t"/>
          <a:lstStyle/>
          <a:p>
            <a:pPr marL="0" indent="0" algn="l">
              <a:lnSpc>
                <a:spcPts val="1700"/>
              </a:lnSpc>
              <a:buNone/>
            </a:pPr>
            <a:endParaRPr lang="en-US" sz="1350" dirty="0"/>
          </a:p>
        </p:txBody>
      </p:sp>
      <p:sp>
        <p:nvSpPr>
          <p:cNvPr id="16" name="Text 9"/>
          <p:cNvSpPr/>
          <p:nvPr/>
        </p:nvSpPr>
        <p:spPr>
          <a:xfrm>
            <a:off x="1664256" y="6406634"/>
            <a:ext cx="2800826" cy="350044"/>
          </a:xfrm>
          <a:prstGeom prst="rect">
            <a:avLst/>
          </a:prstGeom>
          <a:noFill/>
          <a:ln/>
        </p:spPr>
        <p:txBody>
          <a:bodyPr wrap="none" lIns="0" tIns="0" rIns="0" bIns="0" rtlCol="0" anchor="t"/>
          <a:lstStyle/>
          <a:p>
            <a:pPr marL="0" indent="0" algn="l">
              <a:lnSpc>
                <a:spcPts val="2750"/>
              </a:lnSpc>
              <a:buNone/>
            </a:pPr>
            <a:endParaRPr lang="en-US" sz="2200" dirty="0"/>
          </a:p>
        </p:txBody>
      </p:sp>
      <p:sp>
        <p:nvSpPr>
          <p:cNvPr id="17" name="Text 10"/>
          <p:cNvSpPr/>
          <p:nvPr/>
        </p:nvSpPr>
        <p:spPr>
          <a:xfrm>
            <a:off x="1664256" y="6840617"/>
            <a:ext cx="12212122" cy="656153"/>
          </a:xfrm>
          <a:prstGeom prst="rect">
            <a:avLst/>
          </a:prstGeom>
          <a:noFill/>
          <a:ln/>
        </p:spPr>
        <p:txBody>
          <a:bodyPr wrap="square" lIns="0" tIns="0" rIns="0" bIns="0" rtlCol="0" anchor="t"/>
          <a:lstStyle/>
          <a:p>
            <a:pPr marL="0" indent="0" algn="l">
              <a:lnSpc>
                <a:spcPts val="1700"/>
              </a:lnSpc>
              <a:buNone/>
            </a:pPr>
            <a:endParaRPr lang="en-US" sz="1350" dirty="0"/>
          </a:p>
        </p:txBody>
      </p:sp>
      <p:sp>
        <p:nvSpPr>
          <p:cNvPr id="19" name="TextBox 18">
            <a:extLst>
              <a:ext uri="{FF2B5EF4-FFF2-40B4-BE49-F238E27FC236}">
                <a16:creationId xmlns:a16="http://schemas.microsoft.com/office/drawing/2014/main" id="{77B94C19-C850-9138-3BDF-5331CA09F4F9}"/>
              </a:ext>
            </a:extLst>
          </p:cNvPr>
          <p:cNvSpPr txBox="1"/>
          <p:nvPr/>
        </p:nvSpPr>
        <p:spPr>
          <a:xfrm>
            <a:off x="422910" y="1040725"/>
            <a:ext cx="13990320" cy="5909310"/>
          </a:xfrm>
          <a:prstGeom prst="rect">
            <a:avLst/>
          </a:prstGeom>
          <a:noFill/>
        </p:spPr>
        <p:txBody>
          <a:bodyPr wrap="square" rtlCol="0">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Database Initialization:</a:t>
            </a:r>
            <a:br>
              <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br>
            <a:r>
              <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Opens or creates </a:t>
            </a:r>
            <a:r>
              <a:rPr kumimoji="0" lang="en-US" altLang="en-US" sz="2400" b="0" i="0" u="none" strike="noStrike" cap="none" normalizeH="0" baseline="0" dirty="0" err="1">
                <a:ln>
                  <a:noFill/>
                </a:ln>
                <a:solidFill>
                  <a:schemeClr val="bg1">
                    <a:lumMod val="95000"/>
                  </a:schemeClr>
                </a:solidFill>
                <a:effectLst/>
                <a:latin typeface="Times New Roman" panose="02020603050405020304" pitchFamily="18" charset="0"/>
                <a:cs typeface="Times New Roman" panose="02020603050405020304" pitchFamily="18" charset="0"/>
              </a:rPr>
              <a:t>medical_system.db</a:t>
            </a:r>
            <a:r>
              <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 using SQLite for storing medical data.</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Table Creation:</a:t>
            </a:r>
            <a:br>
              <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br>
            <a:r>
              <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Creates Patients and Doctors tables (if not existing) with relevant fields like name, age, gender, department, and salary.</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Patient Data Entry:</a:t>
            </a:r>
            <a:br>
              <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br>
            <a:r>
              <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Takes user input for patient details and securely inserts them into the Patients table using prepared statements.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Doctor Data Entry:</a:t>
            </a:r>
            <a:br>
              <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br>
            <a:r>
              <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Takes user input for doctor details and inserts them into the Doctors table with proper binding and execution.</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1"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Data Persistence:</a:t>
            </a:r>
            <a:br>
              <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br>
            <a:r>
              <a:rPr kumimoji="0" lang="en-US" altLang="en-US" sz="2400" b="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Finalizes statements, ensures data is saved, and closes the database, ensuring integrity and availability.</a:t>
            </a:r>
          </a:p>
          <a:p>
            <a:endParaRPr lang="en-US" dirty="0">
              <a:solidFill>
                <a:schemeClr val="bg1">
                  <a:lumMod val="9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464342">
              <a:alpha val="80000"/>
            </a:srgbClr>
          </a:solidFill>
          <a:ln/>
        </p:spPr>
      </p:sp>
      <p:sp>
        <p:nvSpPr>
          <p:cNvPr id="4" name="Text 1"/>
          <p:cNvSpPr/>
          <p:nvPr/>
        </p:nvSpPr>
        <p:spPr>
          <a:xfrm>
            <a:off x="793790" y="187797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C49F8C"/>
                </a:solidFill>
                <a:latin typeface="Gelasio" pitchFamily="34" charset="0"/>
                <a:ea typeface="Gelasio" pitchFamily="34" charset="-122"/>
                <a:cs typeface="Gelasio" pitchFamily="34" charset="-120"/>
              </a:rPr>
              <a:t>  Conclusion</a:t>
            </a:r>
            <a:endParaRPr lang="en-US" sz="4450" dirty="0"/>
          </a:p>
        </p:txBody>
      </p:sp>
      <p:sp>
        <p:nvSpPr>
          <p:cNvPr id="5" name="Text 2"/>
          <p:cNvSpPr/>
          <p:nvPr/>
        </p:nvSpPr>
        <p:spPr>
          <a:xfrm>
            <a:off x="793790" y="2926913"/>
            <a:ext cx="13042821"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9C2C0"/>
                </a:solidFill>
                <a:latin typeface="Gelasio" pitchFamily="34" charset="0"/>
                <a:ea typeface="Gelasio" pitchFamily="34" charset="-122"/>
                <a:cs typeface="Gelasio" pitchFamily="34" charset="-120"/>
              </a:rPr>
              <a:t>Efficient:</a:t>
            </a:r>
            <a:r>
              <a:rPr lang="en-US" sz="1750" dirty="0">
                <a:solidFill>
                  <a:srgbClr val="C9C2C0"/>
                </a:solidFill>
                <a:latin typeface="Gelasio" pitchFamily="34" charset="0"/>
                <a:ea typeface="Gelasio" pitchFamily="34" charset="-122"/>
                <a:cs typeface="Gelasio" pitchFamily="34" charset="-120"/>
              </a:rPr>
              <a:t> Organizes medical records efficiently, ensuring quick access to patient histories and streamlined workflows for healthcare professionals. This efficiency leads to better patient care by allowing doctors and nurses to quickly review a patient's medical background, understand their current conditions, and make informed decisions.</a:t>
            </a:r>
            <a:endParaRPr lang="en-US" sz="1750" dirty="0"/>
          </a:p>
        </p:txBody>
      </p:sp>
      <p:sp>
        <p:nvSpPr>
          <p:cNvPr id="6" name="Text 3"/>
          <p:cNvSpPr/>
          <p:nvPr/>
        </p:nvSpPr>
        <p:spPr>
          <a:xfrm>
            <a:off x="793790" y="4094917"/>
            <a:ext cx="13042821"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9C2C0"/>
                </a:solidFill>
                <a:latin typeface="Gelasio" pitchFamily="34" charset="0"/>
                <a:ea typeface="Gelasio" pitchFamily="34" charset="-122"/>
                <a:cs typeface="Gelasio" pitchFamily="34" charset="-120"/>
              </a:rPr>
              <a:t>Future:</a:t>
            </a:r>
            <a:r>
              <a:rPr lang="en-US" sz="1750" dirty="0">
                <a:solidFill>
                  <a:srgbClr val="C9C2C0"/>
                </a:solidFill>
                <a:latin typeface="Gelasio" pitchFamily="34" charset="0"/>
                <a:ea typeface="Gelasio" pitchFamily="34" charset="-122"/>
                <a:cs typeface="Gelasio" pitchFamily="34" charset="-120"/>
              </a:rPr>
              <a:t> Enhance with a GUI for user-friendly interaction, offering intuitive navigation and real-time data visualization. A well-designed GUI would provide a seamless and interactive experience for users, making it easier to input, access, and analyze patient data. </a:t>
            </a:r>
            <a:endParaRPr lang="en-US" sz="1750" dirty="0"/>
          </a:p>
        </p:txBody>
      </p:sp>
      <p:sp>
        <p:nvSpPr>
          <p:cNvPr id="7" name="Text 4"/>
          <p:cNvSpPr/>
          <p:nvPr/>
        </p:nvSpPr>
        <p:spPr>
          <a:xfrm>
            <a:off x="793790" y="5262920"/>
            <a:ext cx="13042821"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C9C2C0"/>
                </a:solidFill>
                <a:latin typeface="Gelasio" pitchFamily="34" charset="0"/>
                <a:ea typeface="Gelasio" pitchFamily="34" charset="-122"/>
                <a:cs typeface="Gelasio" pitchFamily="34" charset="-120"/>
              </a:rPr>
              <a:t>Scalable:</a:t>
            </a:r>
            <a:r>
              <a:rPr lang="en-US" sz="1750" dirty="0">
                <a:solidFill>
                  <a:srgbClr val="C9C2C0"/>
                </a:solidFill>
                <a:latin typeface="Gelasio" pitchFamily="34" charset="0"/>
                <a:ea typeface="Gelasio" pitchFamily="34" charset="-122"/>
                <a:cs typeface="Gelasio" pitchFamily="34" charset="-120"/>
              </a:rPr>
              <a:t> Adaptable solution suitable for small clinics to large hospitals, accommodating growing data needs and user demands with seamless integration of new features and modules. This scalability ensures long-term usability and relevance as healthcare organizations evolve and expand. </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427</Words>
  <Application>Microsoft Office PowerPoint</Application>
  <PresentationFormat>Custom</PresentationFormat>
  <Paragraphs>37</Paragraphs>
  <Slides>5</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Times New Roman</vt:lpstr>
      <vt:lpstr>Arial</vt:lpstr>
      <vt:lpstr>Gelasio</vt:lpstr>
      <vt:lpstr>Office Theme</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subhashis ghosh</cp:lastModifiedBy>
  <cp:revision>4</cp:revision>
  <dcterms:created xsi:type="dcterms:W3CDTF">2025-03-16T18:53:17Z</dcterms:created>
  <dcterms:modified xsi:type="dcterms:W3CDTF">2025-03-17T06:12:06Z</dcterms:modified>
</cp:coreProperties>
</file>